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6" r:id="rId2"/>
    <p:sldId id="261" r:id="rId3"/>
    <p:sldId id="267" r:id="rId4"/>
    <p:sldId id="269" r:id="rId5"/>
    <p:sldId id="268" r:id="rId6"/>
    <p:sldId id="260" r:id="rId7"/>
    <p:sldId id="270" r:id="rId8"/>
    <p:sldId id="271" r:id="rId9"/>
    <p:sldId id="276" r:id="rId10"/>
    <p:sldId id="275" r:id="rId11"/>
    <p:sldId id="272" r:id="rId12"/>
    <p:sldId id="27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0" autoAdjust="0"/>
  </p:normalViewPr>
  <p:slideViewPr>
    <p:cSldViewPr>
      <p:cViewPr>
        <p:scale>
          <a:sx n="77" d="100"/>
          <a:sy n="77" d="100"/>
        </p:scale>
        <p:origin x="-11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20.8.2015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20.8.2015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20.8.2015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20.8.2015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20.8.2015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20.8.2015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20.8.2015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20.8.2015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20.8.2015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20.8.2015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20.8.2015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20.8.2015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2664296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alpha val="92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KOCAELİ ANADOLU LİSESİ</a:t>
            </a:r>
            <a:br>
              <a:rPr lang="tr-TR" dirty="0" smtClean="0"/>
            </a:br>
            <a:r>
              <a:rPr lang="tr-TR" dirty="0" smtClean="0"/>
              <a:t>YETİŞTİRME KURSLARI</a:t>
            </a:r>
            <a:br>
              <a:rPr lang="tr-TR" dirty="0" smtClean="0"/>
            </a:br>
            <a:r>
              <a:rPr lang="tr-TR" dirty="0" smtClean="0"/>
              <a:t>(12</a:t>
            </a:r>
            <a:r>
              <a:rPr lang="tr-TR" dirty="0" smtClean="0"/>
              <a:t>. SINIFLAR İÇİN ÜNİVERSİTEYE </a:t>
            </a:r>
            <a:r>
              <a:rPr lang="tr-TR" dirty="0" smtClean="0"/>
              <a:t>HAZIRLIK)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ersin\Desktop\KAL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356992"/>
            <a:ext cx="3528392" cy="3263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297898"/>
              </p:ext>
            </p:extLst>
          </p:nvPr>
        </p:nvGraphicFramePr>
        <p:xfrm>
          <a:off x="539550" y="1628801"/>
          <a:ext cx="8064900" cy="4296055"/>
        </p:xfrm>
        <a:graphic>
          <a:graphicData uri="http://schemas.openxmlformats.org/drawingml/2006/table">
            <a:tbl>
              <a:tblPr/>
              <a:tblGrid>
                <a:gridCol w="2016225"/>
                <a:gridCol w="2016225"/>
                <a:gridCol w="2016225"/>
                <a:gridCol w="2016225"/>
              </a:tblGrid>
              <a:tr h="45963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SAYISAL DEGERLER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484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TOPLAM DERS SAYISI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0931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KURS  </a:t>
                      </a:r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(DERS SAATLERİ DIŞINDA  )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Hafta içi hergün 2 saat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2x5=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Haftada            10 saat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3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Hafta sonu 1 gün 8 saat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1X8_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Haftada                8 saat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3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Hafta içi toplam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 saat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3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Yıılık Toplam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40x18=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720 saat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8550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DERS SAATLERİNDE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Hafta içi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36x29=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1044 SAAT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48449"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7207"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YGS LYS GENEL TOPLAM   : 1764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KURS PROGRAMI DERS SAATLERİ (TOPLAM)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971600" y="1412774"/>
          <a:ext cx="6912767" cy="4680523"/>
        </p:xfrm>
        <a:graphic>
          <a:graphicData uri="http://schemas.openxmlformats.org/drawingml/2006/table">
            <a:tbl>
              <a:tblPr/>
              <a:tblGrid>
                <a:gridCol w="2017888"/>
                <a:gridCol w="2017888"/>
                <a:gridCol w="958997"/>
                <a:gridCol w="958997"/>
                <a:gridCol w="958997"/>
              </a:tblGrid>
              <a:tr h="47598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 SINIFLAR YGS LYS PROGRAMI DERSLERİN AĞIRLIĞI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7997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DERSLER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HAFTALIK DERS SAATİ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YILLIK DERS SAATİ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666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KURS PROGRAMI                           (DERS SAATLERİ DIŞINDA)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MATEMATİK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40x3=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6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GEOMETRİ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40x2=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6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FİZİK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40x3=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6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KİMYA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40x3=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6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BİYOLOJİ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40x3=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6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DİL ANLATIM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40x1=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3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TARİH</a:t>
                      </a:r>
                      <a:r>
                        <a:rPr lang="nn-NO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(YGS sonrası diğer MF derslerine verilecek)</a:t>
                      </a:r>
                      <a:endParaRPr lang="nn-NO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40x1=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3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COĞRAFYA  </a:t>
                      </a:r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(YGS sonrası diğer MF derslerine verilecek)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40x1=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3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FELSEFE </a:t>
                      </a:r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(YGS sonrası diğer MF derslerine verilecek)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40x1=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KURS TOPLAMI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720 SAAT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KURS PROGRAMI                     (DERSLERE DAĞILIM)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1- 26 Ağustos 2015 tarihinde saat 14:00 de yapılacak olan toplantıya kurs kaydı düşünsün düşünmesin bütün öğrencilerimizin velileri ile katılmalarını tavsiye ederiz.</a:t>
            </a:r>
          </a:p>
          <a:p>
            <a:r>
              <a:rPr lang="tr-TR" dirty="0" smtClean="0"/>
              <a:t>2-Toplantı kurslar öncesi son görüşme olacaktır. Velilerimizin ve öğrencilerimizin toplantıya gelmeden önce kurslara kayıt olup olmayacağı ile ilgili fikrini web sitemizde bulunan anketi doldurarak bizlere bildirmesini rica ederiz.</a:t>
            </a:r>
          </a:p>
          <a:p>
            <a:r>
              <a:rPr lang="tr-TR" dirty="0" smtClean="0"/>
              <a:t>3-Toplantıda kurslarla ilgili detaylı teknik bilgiler verilecek ve ön kayıt işlemleri tamamlanacaktır.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tr-TR" dirty="0" smtClean="0"/>
              <a:t>AÇIKLAMALAR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1213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Kocaeli Anadolu Lisesi 35 yıllık tarihi ile ilimizin ilk ve en köklü </a:t>
            </a:r>
            <a:r>
              <a:rPr lang="tr-TR" dirty="0" err="1" smtClean="0"/>
              <a:t>anadolu</a:t>
            </a:r>
            <a:r>
              <a:rPr lang="tr-TR" dirty="0" smtClean="0"/>
              <a:t> Lisesidir. </a:t>
            </a:r>
          </a:p>
          <a:p>
            <a:r>
              <a:rPr lang="tr-TR" dirty="0" smtClean="0"/>
              <a:t>Tarihi boyunca kendi türünde liseler arasında daima birinciliği elinde tutmuştur.</a:t>
            </a:r>
          </a:p>
          <a:p>
            <a:r>
              <a:rPr lang="tr-TR" dirty="0" smtClean="0"/>
              <a:t>Günümüze kadar 3500’den fazla mezun vermiştir.</a:t>
            </a:r>
          </a:p>
          <a:p>
            <a:endParaRPr lang="tr-TR" dirty="0" smtClean="0"/>
          </a:p>
          <a:p>
            <a:pPr algn="ctr"/>
            <a:r>
              <a:rPr lang="tr-TR" b="1" dirty="0" smtClean="0">
                <a:solidFill>
                  <a:srgbClr val="C00000"/>
                </a:solidFill>
              </a:rPr>
              <a:t>BAŞARI TESADÜF DEĞİLDİR.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tr-TR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EĞİTİMDE KALİTEDE </a:t>
            </a:r>
            <a:endParaRPr lang="tr-TR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Yeni Bit Eşlem Resmi (2)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481138"/>
            <a:ext cx="6624736" cy="4756174"/>
          </a:xfrm>
        </p:spPr>
      </p:pic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YILLARA GÖRE İSTATİSTİK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sz="2400" dirty="0" smtClean="0"/>
              <a:t>Öğrenci Türkiye Sıralaması Öğrenci Sayısı </a:t>
            </a:r>
          </a:p>
          <a:p>
            <a:r>
              <a:rPr lang="tr-TR" sz="2400" dirty="0" smtClean="0"/>
              <a:t>İlk 1000 1 öğrenci </a:t>
            </a:r>
          </a:p>
          <a:p>
            <a:r>
              <a:rPr lang="tr-TR" sz="2400" dirty="0" smtClean="0"/>
              <a:t>İlk 5000 14 öğrenci </a:t>
            </a:r>
          </a:p>
          <a:p>
            <a:r>
              <a:rPr lang="tr-TR" sz="2400" dirty="0" smtClean="0"/>
              <a:t>İlk 10000 26 öğrenci </a:t>
            </a:r>
          </a:p>
          <a:p>
            <a:r>
              <a:rPr lang="tr-TR" sz="2400" dirty="0" smtClean="0"/>
              <a:t>İlk 20000 49 öğrenci </a:t>
            </a:r>
          </a:p>
          <a:p>
            <a:r>
              <a:rPr lang="tr-TR" dirty="0" smtClean="0"/>
              <a:t>2015 YGS de öğrencilerimizin tamamı LYS girecek puanı elde etmiş ve % 30 </a:t>
            </a:r>
            <a:r>
              <a:rPr lang="tr-TR" dirty="0" smtClean="0"/>
              <a:t>u </a:t>
            </a:r>
            <a:r>
              <a:rPr lang="tr-TR" dirty="0" smtClean="0"/>
              <a:t>ilk 20.000 e girerek büyük bir başarı elde etmişlerdir.</a:t>
            </a:r>
            <a:endParaRPr lang="tr-TR" sz="2400" dirty="0" smtClean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2015 YGS</a:t>
            </a:r>
            <a:endParaRPr lang="tr-T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Yeni Bit Eşlem Resmi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844824"/>
            <a:ext cx="7074467" cy="3395290"/>
          </a:xfrm>
        </p:spPr>
      </p:pic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2015 LYS</a:t>
            </a:r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323528" y="404664"/>
            <a:ext cx="82296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2015 LYS</a:t>
            </a:r>
            <a:endParaRPr kumimoji="0" lang="tr-TR" sz="41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12. sınıf öğrencilerimize </a:t>
            </a:r>
            <a:r>
              <a:rPr lang="tr-TR" sz="2000" dirty="0" smtClean="0"/>
              <a:t>özgü tüm derslerde  YGS LYS </a:t>
            </a:r>
            <a:r>
              <a:rPr lang="tr-TR" sz="2000" dirty="0" smtClean="0"/>
              <a:t>müfredat uygulamaları,</a:t>
            </a:r>
          </a:p>
          <a:p>
            <a:r>
              <a:rPr lang="tr-TR" sz="2000" dirty="0" smtClean="0"/>
              <a:t>Not kaygılarından uzak  sınav programı,</a:t>
            </a:r>
          </a:p>
          <a:p>
            <a:r>
              <a:rPr lang="tr-TR" sz="2000" dirty="0" smtClean="0"/>
              <a:t>YGS-LYS odaklı deneme sınavları ve sınıf ortamında çözümleri</a:t>
            </a:r>
          </a:p>
          <a:p>
            <a:r>
              <a:rPr lang="tr-TR" sz="2000" dirty="0" smtClean="0"/>
              <a:t>Stres ve motivasyon takibi (uzman kişiler ile veli öğrenci görüşmeleri)</a:t>
            </a:r>
          </a:p>
          <a:p>
            <a:r>
              <a:rPr lang="tr-TR" sz="2000" dirty="0" smtClean="0"/>
              <a:t>Etkin rehberlik servisi,</a:t>
            </a:r>
          </a:p>
          <a:p>
            <a:r>
              <a:rPr lang="tr-TR" sz="2000" dirty="0" smtClean="0"/>
              <a:t>Öğrenci koçluğu sistemi ile bireysel öğrenci takibi,</a:t>
            </a:r>
          </a:p>
          <a:p>
            <a:r>
              <a:rPr lang="tr-TR" sz="2000" dirty="0" smtClean="0"/>
              <a:t>Hafta sonu ve hafta içi takviye kursları ile YGS-LYS odaklı eğitim</a:t>
            </a:r>
          </a:p>
          <a:p>
            <a:r>
              <a:rPr lang="tr-TR" sz="2000" dirty="0" smtClean="0"/>
              <a:t>Üniversiteye hazırlığın her aşamasında veli öğrenci katılımı,</a:t>
            </a:r>
          </a:p>
          <a:p>
            <a:r>
              <a:rPr lang="tr-TR" sz="2000" dirty="0" smtClean="0"/>
              <a:t>Minimum puan şartı sayesinde sınıf ortamında ve eğitimde yüksek kalite garantisi,</a:t>
            </a:r>
          </a:p>
          <a:p>
            <a:endParaRPr lang="tr-TR" sz="160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12. SINIFLAR İÇİN </a:t>
            </a:r>
            <a:r>
              <a:rPr lang="tr-TR" dirty="0" smtClean="0">
                <a:solidFill>
                  <a:srgbClr val="C00000"/>
                </a:solidFill>
              </a:rPr>
              <a:t>AÇILACAK KURSLAR</a:t>
            </a:r>
            <a:endParaRPr lang="tr-T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Kurslar hafta içi her gün 2. şer saat</a:t>
            </a:r>
          </a:p>
          <a:p>
            <a:r>
              <a:rPr lang="tr-TR" dirty="0" smtClean="0"/>
              <a:t>Hafta sonu 1 gün 8 saat yapılacaktır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Ders saatleri dışında haftada 18 saat kurs programı uygulanılacaktır.</a:t>
            </a:r>
            <a:endParaRPr lang="tr-TR" dirty="0" smtClean="0"/>
          </a:p>
          <a:p>
            <a:r>
              <a:rPr lang="tr-TR" dirty="0" smtClean="0"/>
              <a:t>İhtiyaç duyulması halinde hafta içi kurstan sonra  etüt saatleri koyulacaktır.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r-TR" dirty="0" smtClean="0"/>
              <a:t>KURSLAR NE ZAMAN YAPILACAK?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2015-2016 eğitim öğretim yılında 12. sınıflarda işlenen derslerin tamamında komisyon ve veliler tarafından seçilen kaynak </a:t>
            </a:r>
            <a:r>
              <a:rPr lang="tr-TR" dirty="0" err="1" smtClean="0"/>
              <a:t>dökümanlar</a:t>
            </a:r>
            <a:r>
              <a:rPr lang="tr-TR" dirty="0" smtClean="0"/>
              <a:t> kullanılacaktır.</a:t>
            </a:r>
          </a:p>
          <a:p>
            <a:endParaRPr lang="tr-TR" dirty="0" smtClean="0"/>
          </a:p>
          <a:p>
            <a:r>
              <a:rPr lang="tr-TR" dirty="0" smtClean="0"/>
              <a:t>Yani ; 12. sınıflarda işlenen bütün dersler YGS LYS programı takip edilecektir.</a:t>
            </a:r>
          </a:p>
          <a:p>
            <a:endParaRPr lang="tr-TR" dirty="0" smtClean="0"/>
          </a:p>
          <a:p>
            <a:r>
              <a:rPr lang="tr-TR" dirty="0" smtClean="0"/>
              <a:t>YGS sonrası bazı dersler programdan çıkarılıp LYS takviyesinde kullanılacaktır.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KURS PROGRAMI KAÇ SAAT OLACAKTIR?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Kurslarımıza yönetmelik gereği 12. sınıf öğrencilerimiz, mezun öğrencilerimiz ve diğer okulların öğrencileri katılabilir.</a:t>
            </a:r>
          </a:p>
          <a:p>
            <a:r>
              <a:rPr lang="tr-TR" dirty="0" smtClean="0"/>
              <a:t>Ancak öncelik 12. sınıf öğrencilerimize verilecek olup kontenjan kalması durumunda mezun ve diğer okul öğrencileri kurslara kabul edilecektir.</a:t>
            </a:r>
          </a:p>
          <a:p>
            <a:r>
              <a:rPr lang="tr-TR" dirty="0" smtClean="0"/>
              <a:t>Sınıfların oluşturulmasında 12. sınıf öğrencileri ile diğer öğrenciler karılmayacaktır.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dirty="0" smtClean="0"/>
              <a:t>KURSLARA KİMLER KATILABİLİR?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93618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227</TotalTime>
  <Words>561</Words>
  <Application>Microsoft Office PowerPoint</Application>
  <PresentationFormat>Ekran Gösterisi (4:3)</PresentationFormat>
  <Paragraphs>115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Kalabalık</vt:lpstr>
      <vt:lpstr>KOCAELİ ANADOLU LİSESİ YETİŞTİRME KURSLARI (12. SINIFLAR İÇİN ÜNİVERSİTEYE HAZIRLIK) </vt:lpstr>
      <vt:lpstr>EĞİTİMDE KALİTEDE </vt:lpstr>
      <vt:lpstr>YILLARA GÖRE İSTATİSTİK</vt:lpstr>
      <vt:lpstr>2015 YGS</vt:lpstr>
      <vt:lpstr>2015 LYS</vt:lpstr>
      <vt:lpstr>12. SINIFLAR İÇİN AÇILACAK KURSLAR</vt:lpstr>
      <vt:lpstr>KURSLAR NE ZAMAN YAPILACAK?</vt:lpstr>
      <vt:lpstr>KURS PROGRAMI KAÇ SAAT OLACAKTIR?</vt:lpstr>
      <vt:lpstr>KURSLARA KİMLER KATILABİLİR?</vt:lpstr>
      <vt:lpstr>KURS PROGRAMI DERS SAATLERİ (TOPLAM)</vt:lpstr>
      <vt:lpstr>KURS PROGRAMI                     (DERSLERE DAĞILIM)</vt:lpstr>
      <vt:lpstr>AÇIKLAMALAR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ÖĞRENCİ KOÇLUĞU</dc:title>
  <dc:creator>Konferans</dc:creator>
  <cp:lastModifiedBy>Serdar KÖSE</cp:lastModifiedBy>
  <cp:revision>29</cp:revision>
  <dcterms:created xsi:type="dcterms:W3CDTF">2015-03-29T14:39:43Z</dcterms:created>
  <dcterms:modified xsi:type="dcterms:W3CDTF">2015-08-20T21:25:55Z</dcterms:modified>
</cp:coreProperties>
</file>